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1"/>
  </p:notesMasterIdLst>
  <p:sldIdLst>
    <p:sldId id="284" r:id="rId2"/>
    <p:sldId id="653" r:id="rId3"/>
    <p:sldId id="623" r:id="rId4"/>
    <p:sldId id="624" r:id="rId5"/>
    <p:sldId id="687" r:id="rId6"/>
    <p:sldId id="692" r:id="rId7"/>
    <p:sldId id="691" r:id="rId8"/>
    <p:sldId id="693" r:id="rId9"/>
    <p:sldId id="690" r:id="rId10"/>
    <p:sldId id="694" r:id="rId11"/>
    <p:sldId id="695" r:id="rId12"/>
    <p:sldId id="696" r:id="rId13"/>
    <p:sldId id="697" r:id="rId14"/>
    <p:sldId id="698" r:id="rId15"/>
    <p:sldId id="699" r:id="rId16"/>
    <p:sldId id="701" r:id="rId17"/>
    <p:sldId id="702" r:id="rId18"/>
    <p:sldId id="704" r:id="rId19"/>
    <p:sldId id="705" r:id="rId20"/>
    <p:sldId id="707" r:id="rId21"/>
    <p:sldId id="708" r:id="rId22"/>
    <p:sldId id="703" r:id="rId23"/>
    <p:sldId id="709" r:id="rId24"/>
    <p:sldId id="712" r:id="rId25"/>
    <p:sldId id="713" r:id="rId26"/>
    <p:sldId id="714" r:id="rId27"/>
    <p:sldId id="715" r:id="rId28"/>
    <p:sldId id="710" r:id="rId29"/>
    <p:sldId id="716" r:id="rId30"/>
    <p:sldId id="723" r:id="rId31"/>
    <p:sldId id="724" r:id="rId32"/>
    <p:sldId id="719" r:id="rId33"/>
    <p:sldId id="720" r:id="rId34"/>
    <p:sldId id="725" r:id="rId35"/>
    <p:sldId id="717" r:id="rId36"/>
    <p:sldId id="718" r:id="rId37"/>
    <p:sldId id="721" r:id="rId38"/>
    <p:sldId id="727" r:id="rId39"/>
    <p:sldId id="72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653"/>
            <p14:sldId id="623"/>
            <p14:sldId id="624"/>
            <p14:sldId id="687"/>
            <p14:sldId id="692"/>
            <p14:sldId id="691"/>
            <p14:sldId id="693"/>
            <p14:sldId id="690"/>
            <p14:sldId id="694"/>
            <p14:sldId id="695"/>
            <p14:sldId id="696"/>
            <p14:sldId id="697"/>
            <p14:sldId id="698"/>
            <p14:sldId id="699"/>
            <p14:sldId id="701"/>
            <p14:sldId id="702"/>
            <p14:sldId id="704"/>
            <p14:sldId id="705"/>
            <p14:sldId id="707"/>
            <p14:sldId id="708"/>
            <p14:sldId id="703"/>
            <p14:sldId id="709"/>
            <p14:sldId id="712"/>
            <p14:sldId id="713"/>
            <p14:sldId id="714"/>
            <p14:sldId id="715"/>
            <p14:sldId id="710"/>
            <p14:sldId id="716"/>
            <p14:sldId id="723"/>
            <p14:sldId id="724"/>
            <p14:sldId id="719"/>
            <p14:sldId id="720"/>
            <p14:sldId id="725"/>
            <p14:sldId id="717"/>
            <p14:sldId id="718"/>
            <p14:sldId id="721"/>
            <p14:sldId id="727"/>
            <p14:sldId id="728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3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82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2/13/20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877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3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162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855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669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061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1552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297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608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04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0455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4862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1402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6844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51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7428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326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372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373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7678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09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696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3498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91423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84926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9897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3958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2257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0387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454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23799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09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84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34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974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505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896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418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8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5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10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5" Type="http://schemas.openxmlformats.org/officeDocument/2006/relationships/image" Target="../media/image310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12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5" Type="http://schemas.openxmlformats.org/officeDocument/2006/relationships/image" Target="../media/image310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13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5" Type="http://schemas.openxmlformats.org/officeDocument/2006/relationships/image" Target="../media/image310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14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5" Type="http://schemas.openxmlformats.org/officeDocument/2006/relationships/image" Target="../media/image310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29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80.png"/><Relationship Id="rId5" Type="http://schemas.openxmlformats.org/officeDocument/2006/relationships/image" Target="../media/image33.png"/><Relationship Id="rId10" Type="http://schemas.openxmlformats.org/officeDocument/2006/relationships/image" Target="../media/image7.png"/><Relationship Id="rId4" Type="http://schemas.openxmlformats.org/officeDocument/2006/relationships/image" Target="../media/image32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11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11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15" Type="http://schemas.openxmlformats.org/officeDocument/2006/relationships/image" Target="../media/image30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300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300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5" Type="http://schemas.openxmlformats.org/officeDocument/2006/relationships/image" Target="../media/image31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35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34.xml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5" Type="http://schemas.openxmlformats.org/officeDocument/2006/relationships/image" Target="../media/image31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29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29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5" Type="http://schemas.openxmlformats.org/officeDocument/2006/relationships/image" Target="../media/image350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29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37.xml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5" Type="http://schemas.openxmlformats.org/officeDocument/2006/relationships/image" Target="../media/image350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29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17" Type="http://schemas.openxmlformats.org/officeDocument/2006/relationships/image" Target="../media/image41.png"/><Relationship Id="rId2" Type="http://schemas.openxmlformats.org/officeDocument/2006/relationships/notesSlide" Target="../notesSlides/notesSlide38.xml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5" Type="http://schemas.openxmlformats.org/officeDocument/2006/relationships/image" Target="../media/image350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29.png"/><Relationship Id="rId18" Type="http://schemas.openxmlformats.org/officeDocument/2006/relationships/image" Target="../media/image42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17" Type="http://schemas.openxmlformats.org/officeDocument/2006/relationships/image" Target="../media/image41.png"/><Relationship Id="rId2" Type="http://schemas.openxmlformats.org/officeDocument/2006/relationships/notesSlide" Target="../notesSlides/notesSlide39.xml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5" Type="http://schemas.openxmlformats.org/officeDocument/2006/relationships/image" Target="../media/image350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36.png"/><Relationship Id="rId12" Type="http://schemas.openxmlformats.org/officeDocument/2006/relationships/image" Target="../media/image3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36.png"/><Relationship Id="rId12" Type="http://schemas.openxmlformats.org/officeDocument/2006/relationships/image" Target="../media/image3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310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310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5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6.png"/><Relationship Id="rId3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5" Type="http://schemas.openxmlformats.org/officeDocument/2006/relationships/image" Target="../media/image34.png"/><Relationship Id="rId10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80.png"/><Relationship Id="rId14" Type="http://schemas.openxmlformats.org/officeDocument/2006/relationships/image" Target="../media/image3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5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Unknown Interest Rates Examples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6276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2390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5739953"/>
                <a:ext cx="5076903" cy="6328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7</m:t>
                      </m:r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(1+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739953"/>
                <a:ext cx="5076903" cy="63280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472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5739953"/>
                <a:ext cx="5313249" cy="6976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1.1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(1+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739953"/>
                <a:ext cx="5313249" cy="69769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705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5739953"/>
                <a:ext cx="5355184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739953"/>
                <a:ext cx="5355184" cy="71910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2621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5739953"/>
                <a:ext cx="5355184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739953"/>
                <a:ext cx="5355184" cy="71910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220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2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4370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2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193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2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19200" y="3197423"/>
                <a:ext cx="2496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197423"/>
                <a:ext cx="2496068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1434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2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19200" y="3197423"/>
                <a:ext cx="2496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197423"/>
                <a:ext cx="2496068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35401" y="3200400"/>
                <a:ext cx="65896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5401" y="3200400"/>
                <a:ext cx="658962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4630" t="-1754" r="-20370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4065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A 10-year annuity immediate with annual payments has an initial payment of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7</m:t>
                    </m:r>
                  </m:oMath>
                </a14:m>
                <a:r>
                  <a:rPr lang="en-US" sz="2200" dirty="0">
                    <a:latin typeface="Bold sand ms"/>
                  </a:rPr>
                  <a:t>.  Each subsequent payment is 10% more than its preceding payment.  The present value of the annuity is 70.49 using an annual effective interest rate,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US" sz="2200" dirty="0">
                    <a:latin typeface="Bold sand ms"/>
                  </a:rPr>
                  <a:t>.  Determine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US" sz="2200" dirty="0">
                    <a:latin typeface="Bold sand ms"/>
                  </a:rPr>
                  <a:t>. </a:t>
                </a:r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3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  <a:blipFill rotWithShape="0">
                <a:blip r:embed="rId4"/>
                <a:stretch>
                  <a:fillRect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3476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2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19200" y="3197423"/>
                <a:ext cx="27594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197423"/>
                <a:ext cx="2759473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4502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2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19200" y="3197423"/>
                <a:ext cx="27594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197423"/>
                <a:ext cx="2759473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89238" y="3200400"/>
                <a:ext cx="65896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238" y="3200400"/>
                <a:ext cx="658962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1835" r="-550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4234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2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&lt;1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mr-IN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𝑠</m:t>
                                  </m:r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&gt;1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=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𝑟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71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2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&lt;1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mr-IN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𝑠</m:t>
                                  </m:r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&gt;1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=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𝑟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19200" y="4782312"/>
                <a:ext cx="25878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82312"/>
                <a:ext cx="2587888" cy="307777"/>
              </a:xfrm>
              <a:prstGeom prst="rect">
                <a:avLst/>
              </a:prstGeom>
              <a:blipFill rotWithShape="0">
                <a:blip r:embed="rId7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3805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2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&lt;1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mr-IN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𝑠</m:t>
                                  </m:r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&gt;1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=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𝑟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19200" y="4782312"/>
                <a:ext cx="26275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82312"/>
                <a:ext cx="2627514" cy="307777"/>
              </a:xfrm>
              <a:prstGeom prst="rect">
                <a:avLst/>
              </a:prstGeom>
              <a:blipFill rotWithShape="0">
                <a:blip r:embed="rId7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9056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2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&lt;1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mr-IN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𝑠</m:t>
                                  </m:r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&gt;1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=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𝑟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19200" y="4782312"/>
                <a:ext cx="26275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82312"/>
                <a:ext cx="2627514" cy="307777"/>
              </a:xfrm>
              <a:prstGeom prst="rect">
                <a:avLst/>
              </a:prstGeom>
              <a:blipFill rotWithShape="0">
                <a:blip r:embed="rId7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0" y="4756907"/>
                <a:ext cx="65896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756907"/>
                <a:ext cx="658963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3704" r="-7407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3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2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&lt;1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mr-IN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𝑠</m:t>
                                  </m:r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&gt;1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=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𝑟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19200" y="4782312"/>
                <a:ext cx="313618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82312"/>
                <a:ext cx="3136180" cy="307777"/>
              </a:xfrm>
              <a:prstGeom prst="rect">
                <a:avLst/>
              </a:prstGeom>
              <a:blipFill rotWithShape="0">
                <a:blip r:embed="rId7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78002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2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&lt;1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mr-IN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𝑠</m:t>
                                  </m:r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&gt;1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=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𝑟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19200" y="4782312"/>
                <a:ext cx="313618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82312"/>
                <a:ext cx="3136180" cy="307777"/>
              </a:xfrm>
              <a:prstGeom prst="rect">
                <a:avLst/>
              </a:prstGeom>
              <a:blipFill rotWithShape="0">
                <a:blip r:embed="rId7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94038" y="4782312"/>
                <a:ext cx="634917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038" y="4782312"/>
                <a:ext cx="634917" cy="348493"/>
              </a:xfrm>
              <a:prstGeom prst="rect">
                <a:avLst/>
              </a:prstGeom>
              <a:blipFill rotWithShape="0">
                <a:blip r:embed="rId8"/>
                <a:stretch>
                  <a:fillRect l="-3810" t="-3509" r="-22857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070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2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566892"/>
                <a:ext cx="3872406" cy="719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197423"/>
                <a:ext cx="2476575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&lt;1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mr-IN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𝑠</m:t>
                                  </m:r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&gt;1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=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𝑟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788920"/>
                <a:ext cx="3440557" cy="11396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19200" y="4782312"/>
                <a:ext cx="25878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82312"/>
                <a:ext cx="2587888" cy="307777"/>
              </a:xfrm>
              <a:prstGeom prst="rect">
                <a:avLst/>
              </a:prstGeom>
              <a:blipFill rotWithShape="0">
                <a:blip r:embed="rId7"/>
                <a:stretch>
                  <a:fillRect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798443" y="4343400"/>
                <a:ext cx="3558795" cy="11396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&lt;1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mr-IN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𝑠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&gt;1  </m:t>
                              </m:r>
                              <m:d>
                                <m:dPr>
                                  <m:ctrlPr>
                                    <a:rPr lang="mr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=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𝑟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443" y="4343400"/>
                <a:ext cx="3558795" cy="113967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3072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075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A 10-year annuity immediate with annual payments has an initial payment of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charset="0"/>
                      </a:rPr>
                      <m:t>7</m:t>
                    </m:r>
                  </m:oMath>
                </a14:m>
                <a:r>
                  <a:rPr lang="en-US" sz="2200" dirty="0">
                    <a:latin typeface="Bold sand ms"/>
                  </a:rPr>
                  <a:t>.  Each subsequent payment is 10% more than its preceding payment.  The present value of the annuity is 70.49 using an annual effective interest rate,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US" sz="2200" dirty="0">
                    <a:latin typeface="Bold sand ms"/>
                  </a:rPr>
                  <a:t>.  Determine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US" sz="2200" dirty="0">
                    <a:latin typeface="Bold sand ms"/>
                  </a:rPr>
                  <a:t>. </a:t>
                </a:r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3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  <a:blipFill rotWithShape="0">
                <a:blip r:embed="rId3"/>
                <a:stretch>
                  <a:fillRect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4325023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35168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5168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35168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5168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35168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35168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46482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4492823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4492823"/>
                <a:ext cx="65402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259" r="-8333" b="-2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57800" y="34860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486090"/>
                <a:ext cx="381000" cy="400110"/>
              </a:xfrm>
              <a:prstGeom prst="rect">
                <a:avLst/>
              </a:prstGeom>
              <a:blipFill rotWithShape="0">
                <a:blip r:embed="rId11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257800" y="43242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324290"/>
                <a:ext cx="381000" cy="400110"/>
              </a:xfrm>
              <a:prstGeom prst="rect">
                <a:avLst/>
              </a:prstGeom>
              <a:blipFill rotWithShape="0">
                <a:blip r:embed="rId11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76400" y="51816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181600"/>
                <a:ext cx="1343253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636" r="-45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0851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47171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33800" y="5715000"/>
                <a:ext cx="172188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or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715000"/>
                <a:ext cx="1721882" cy="615553"/>
              </a:xfrm>
              <a:prstGeom prst="rect">
                <a:avLst/>
              </a:prstGeom>
              <a:blipFill rotWithShape="0">
                <a:blip r:embed="rId15"/>
                <a:stretch>
                  <a:fillRect t="-73000" b="-4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58356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89322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093393" y="5712023"/>
                <a:ext cx="80220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=6.36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3393" y="5712023"/>
                <a:ext cx="802207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3030" r="-6818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0793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093393" y="5712023"/>
                <a:ext cx="80220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=6.36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3393" y="5712023"/>
                <a:ext cx="802207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3030" r="-6818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80645" y="5715000"/>
                <a:ext cx="87235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645" y="5715000"/>
                <a:ext cx="872355" cy="61555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208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Content Placeholder 2"/>
          <p:cNvSpPr txBox="1">
            <a:spLocks/>
          </p:cNvSpPr>
          <p:nvPr/>
        </p:nvSpPr>
        <p:spPr>
          <a:xfrm>
            <a:off x="152400" y="5580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5752609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Content Placeholder 2"/>
          <p:cNvSpPr txBox="1">
            <a:spLocks/>
          </p:cNvSpPr>
          <p:nvPr/>
        </p:nvSpPr>
        <p:spPr>
          <a:xfrm>
            <a:off x="152400" y="5580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6055204"/>
                <a:ext cx="2035685" cy="574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6055204"/>
                <a:ext cx="2035685" cy="574196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84647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Content Placeholder 2"/>
          <p:cNvSpPr txBox="1">
            <a:spLocks/>
          </p:cNvSpPr>
          <p:nvPr/>
        </p:nvSpPr>
        <p:spPr>
          <a:xfrm>
            <a:off x="152400" y="5580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6055204"/>
                <a:ext cx="2035685" cy="574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6055204"/>
                <a:ext cx="2035685" cy="574196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429000" y="6245423"/>
                <a:ext cx="19552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𝑗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=0.01851⋯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245423"/>
                <a:ext cx="1955214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1875" r="-625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05761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Content Placeholder 2"/>
          <p:cNvSpPr txBox="1">
            <a:spLocks/>
          </p:cNvSpPr>
          <p:nvPr/>
        </p:nvSpPr>
        <p:spPr>
          <a:xfrm>
            <a:off x="152400" y="5580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6055204"/>
                <a:ext cx="2035685" cy="574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6055204"/>
                <a:ext cx="2035685" cy="574196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429000" y="6245423"/>
                <a:ext cx="19552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𝑗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=0.01851⋯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245423"/>
                <a:ext cx="1955214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1875" r="-625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10200" y="6096000"/>
                <a:ext cx="1309268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6096000"/>
                <a:ext cx="1309268" cy="58336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9416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mr-IN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1.1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19692"/>
                <a:ext cx="5355184" cy="71910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Content Placeholder 2"/>
          <p:cNvSpPr txBox="1">
            <a:spLocks/>
          </p:cNvSpPr>
          <p:nvPr/>
        </p:nvSpPr>
        <p:spPr>
          <a:xfrm>
            <a:off x="152400" y="5580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6055204"/>
                <a:ext cx="2035685" cy="574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6055204"/>
                <a:ext cx="2035685" cy="574196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429000" y="6245423"/>
                <a:ext cx="19552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𝑗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=0.01851⋯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245423"/>
                <a:ext cx="1955214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1875" r="-625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10200" y="6096000"/>
                <a:ext cx="1309268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6096000"/>
                <a:ext cx="1309268" cy="58336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689165" y="6263640"/>
                <a:ext cx="125739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9165" y="6263640"/>
                <a:ext cx="1257395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2899" r="-4348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54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7462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11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753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121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6268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7(1.1)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7(1.1)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8288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=70.49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973" y="3124200"/>
                <a:ext cx="13432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91" r="-45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78374" y="34290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7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98137" cy="64081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4495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charset="0"/>
                        </a:rPr>
                        <m:t>0.49=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53000"/>
                <a:ext cx="4745658" cy="58464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8661356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43406</TotalTime>
  <Words>1356</Words>
  <Application>Microsoft Macintosh PowerPoint</Application>
  <PresentationFormat>On-screen Show (4:3)</PresentationFormat>
  <Paragraphs>544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2080</cp:revision>
  <cp:lastPrinted>2020-01-10T19:33:40Z</cp:lastPrinted>
  <dcterms:created xsi:type="dcterms:W3CDTF">2018-09-11T09:20:33Z</dcterms:created>
  <dcterms:modified xsi:type="dcterms:W3CDTF">2020-02-13T21:18:03Z</dcterms:modified>
</cp:coreProperties>
</file>